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57" r:id="rId4"/>
    <p:sldId id="286" r:id="rId5"/>
    <p:sldId id="285" r:id="rId6"/>
    <p:sldId id="284" r:id="rId7"/>
    <p:sldId id="293" r:id="rId8"/>
    <p:sldId id="283" r:id="rId9"/>
    <p:sldId id="263" r:id="rId10"/>
    <p:sldId id="287" r:id="rId11"/>
    <p:sldId id="282" r:id="rId12"/>
    <p:sldId id="296" r:id="rId13"/>
    <p:sldId id="289" r:id="rId14"/>
    <p:sldId id="290" r:id="rId15"/>
    <p:sldId id="288" r:id="rId16"/>
    <p:sldId id="291" r:id="rId17"/>
    <p:sldId id="260" r:id="rId18"/>
    <p:sldId id="261" r:id="rId19"/>
    <p:sldId id="278" r:id="rId20"/>
    <p:sldId id="280" r:id="rId21"/>
    <p:sldId id="268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>
        <p:scale>
          <a:sx n="72" d="100"/>
          <a:sy n="72" d="100"/>
        </p:scale>
        <p:origin x="-114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E148B-ABAF-429F-BA8C-0A9B5C0E308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582F0-8A72-471B-ADA2-3C4B066857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00618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E148B-ABAF-429F-BA8C-0A9B5C0E308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582F0-8A72-471B-ADA2-3C4B066857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5383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E148B-ABAF-429F-BA8C-0A9B5C0E308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582F0-8A72-471B-ADA2-3C4B066857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00010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E148B-ABAF-429F-BA8C-0A9B5C0E308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582F0-8A72-471B-ADA2-3C4B066857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70570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E148B-ABAF-429F-BA8C-0A9B5C0E308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582F0-8A72-471B-ADA2-3C4B066857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27651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E148B-ABAF-429F-BA8C-0A9B5C0E308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582F0-8A72-471B-ADA2-3C4B066857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9375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E148B-ABAF-429F-BA8C-0A9B5C0E308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582F0-8A72-471B-ADA2-3C4B066857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124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E148B-ABAF-429F-BA8C-0A9B5C0E308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582F0-8A72-471B-ADA2-3C4B066857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67319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E148B-ABAF-429F-BA8C-0A9B5C0E308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582F0-8A72-471B-ADA2-3C4B066857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54202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E148B-ABAF-429F-BA8C-0A9B5C0E308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582F0-8A72-471B-ADA2-3C4B066857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630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E148B-ABAF-429F-BA8C-0A9B5C0E308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C582F0-8A72-471B-ADA2-3C4B0668576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3812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84523" y="0"/>
            <a:ext cx="1727924" cy="172792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390963">
            <a:off x="-1497911" y="988636"/>
            <a:ext cx="3640842" cy="154129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390963">
            <a:off x="-1494116" y="4292847"/>
            <a:ext cx="3683324" cy="1559274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97771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5E148B-ABAF-429F-BA8C-0A9B5C0E3080}" type="datetimeFigureOut">
              <a:rPr lang="ru-RU" smtClean="0"/>
              <a:pPr/>
              <a:t>23.03.2022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C582F0-8A72-471B-ADA2-3C4B06685764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379172" y="4260973"/>
            <a:ext cx="2764828" cy="2597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749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122364"/>
            <a:ext cx="7772400" cy="2362958"/>
          </a:xfrm>
        </p:spPr>
        <p:txBody>
          <a:bodyPr>
            <a:normAutofit fontScale="90000"/>
          </a:bodyPr>
          <a:lstStyle/>
          <a:p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i="1" dirty="0" smtClean="0"/>
              <a:t/>
            </a:r>
            <a:br>
              <a:rPr lang="ru-RU" sz="4000" b="1" i="1" dirty="0" smtClean="0"/>
            </a:br>
            <a:r>
              <a:rPr lang="ru-RU" sz="3600" b="1" i="1" dirty="0">
                <a:solidFill>
                  <a:srgbClr val="F14124"/>
                </a:solidFill>
              </a:rPr>
              <a:t>Музыкальная деятельность</a:t>
            </a:r>
            <a:br>
              <a:rPr lang="ru-RU" sz="3600" b="1" i="1" dirty="0">
                <a:solidFill>
                  <a:srgbClr val="F14124"/>
                </a:solidFill>
              </a:rPr>
            </a:br>
            <a:r>
              <a:rPr lang="ru-RU" sz="3600" b="1" i="1" dirty="0">
                <a:solidFill>
                  <a:srgbClr val="F14124"/>
                </a:solidFill>
              </a:rPr>
              <a:t> как средство художественно - эстетического воспитания дошкольников.</a:t>
            </a:r>
            <a:r>
              <a:rPr lang="ru-RU" sz="3600" dirty="0">
                <a:solidFill>
                  <a:prstClr val="black"/>
                </a:solidFill>
              </a:rPr>
              <a:t/>
            </a:r>
            <a:br>
              <a:rPr lang="ru-RU" sz="3600" dirty="0">
                <a:solidFill>
                  <a:prstClr val="black"/>
                </a:solidFill>
              </a:rPr>
            </a:br>
            <a:endParaRPr lang="ru-RU" sz="4400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313043"/>
            <a:ext cx="7881730" cy="2756453"/>
          </a:xfrm>
        </p:spPr>
        <p:txBody>
          <a:bodyPr>
            <a:noAutofit/>
          </a:bodyPr>
          <a:lstStyle/>
          <a:p>
            <a:pPr algn="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Муз. Руководитель</a:t>
            </a:r>
          </a:p>
          <a:p>
            <a:pPr algn="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МБДОУ «Детский сад общеразвивающего вида №11»</a:t>
            </a:r>
          </a:p>
          <a:p>
            <a:pPr algn="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Высоцкая Н.В.</a:t>
            </a:r>
          </a:p>
          <a:p>
            <a:endParaRPr lang="ru-RU" b="1" dirty="0" smtClean="0">
              <a:solidFill>
                <a:srgbClr val="002060"/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endParaRPr lang="ru-RU" b="1" dirty="0">
              <a:solidFill>
                <a:srgbClr val="002060"/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endParaRPr lang="ru-RU" b="1" dirty="0" smtClean="0">
              <a:solidFill>
                <a:srgbClr val="002060"/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С.Сватково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2022г</a:t>
            </a:r>
            <a:endParaRPr lang="ru-RU" b="1" dirty="0">
              <a:solidFill>
                <a:srgbClr val="002060"/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0916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257300" y="661988"/>
            <a:ext cx="6481970" cy="5514975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Музыкальные занятия могут базироваться на игровых методах и сочетании музыкальной деятельности с другими направлениями воспитательной работы с детьми, что обеспечивает общее развитие ребенка в процессе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занятий.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Музыка оказывает благотворное влияние на развитие всех сфер личности ребенка: на формирование его умственных, физических, творческих способностей. Специально созданный и подобранный материал создает яркую основу для занятий.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1931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Виды музыкальной деятельности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7771" y="1709530"/>
            <a:ext cx="7886700" cy="4467432"/>
          </a:xfrm>
        </p:spPr>
        <p:txBody>
          <a:bodyPr>
            <a:no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</a:rPr>
              <a:t>Музыкальное воспитание сочетает в себе несколько отдельных видов деятельности . К таким видам деятельности относятся: обучение пению, слушание музыки, обучение музыкально-ритмическим движениям, игра на инструментах. </a:t>
            </a:r>
          </a:p>
          <a:p>
            <a:endParaRPr lang="ru-RU" b="1" dirty="0">
              <a:solidFill>
                <a:srgbClr val="002060"/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52939" y="357810"/>
            <a:ext cx="6414052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Музыкальное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восприятие развивается во всех видах музыкальной деятельности ребёнка: пении, музыкально- ритмических движениях, игре на детских музыкальных инструментах. Наряду с этим, музыкальное восприятие выступает как самостоятельный вид музыкальной деятельности, который реализуется посредством раздела слушание в ДОУ.</a:t>
            </a:r>
          </a:p>
          <a:p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Именно 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слушание музыки является одним из наиболее развивающих видов музыкальной деятельности. В процессе НОД по музыкальному воспитанию дети учатся слушать и слышать музыку, анализировать её</a:t>
            </a:r>
            <a:r>
              <a:rPr lang="ru-RU" sz="2000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</a:p>
          <a:p>
            <a:r>
              <a:rPr lang="ru-RU" sz="2000" dirty="0">
                <a:solidFill>
                  <a:schemeClr val="accent1">
                    <a:lumMod val="75000"/>
                  </a:schemeClr>
                </a:solidFill>
              </a:rPr>
              <a:t>Слушая музыку, дети учатся различать характер музыкальных произведений, чувствовать единство поэтического и музыкального выражения. Для лучшего восприятия музыки, я использую методы активного слушания.</a:t>
            </a:r>
          </a:p>
        </p:txBody>
      </p:sp>
    </p:spTree>
    <p:extLst>
      <p:ext uri="{BB962C8B-B14F-4D97-AF65-F5344CB8AC3E}">
        <p14:creationId xmlns:p14="http://schemas.microsoft.com/office/powerpoint/2010/main" val="3697259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257300" y="424071"/>
            <a:ext cx="6495222" cy="2849216"/>
          </a:xfrm>
        </p:spPr>
        <p:txBody>
          <a:bodyPr>
            <a:norm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В процессе разучивания, пения у детей развивается память, крепнут голосовые связки, умение правильно дышать. Идет постоянная работа над дикцией. Ребенок учится правильно </a:t>
            </a:r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пропевать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 звуки, слова,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предложения.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375" y="3008244"/>
            <a:ext cx="3533913" cy="265043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564" y="2819401"/>
            <a:ext cx="2716697" cy="3622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898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86678" y="503583"/>
            <a:ext cx="7697792" cy="3750365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Обучение музыкально-ритмическим движениям применяется для приобретения двигательных навыков, которые дают больше возможностей индивидуально проявить себя, творчески действовать, выразительно, ритмично, красиво танцевать, выражать в танце свои чувства и эмоции, приглашать на танец друг друга и провожать после танца.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383" y="4580281"/>
            <a:ext cx="2517912" cy="188843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2313" y="4066760"/>
            <a:ext cx="2584174" cy="193813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009" y="4419599"/>
            <a:ext cx="2769704" cy="2077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93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257300" y="291548"/>
            <a:ext cx="6137413" cy="4426226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Основные задачи развития сенсорных музыкальных способностей Различение свойств звуков по высоте, длительности, динамике и тембру Понимание выразительных свойств звука: высокие звуки(птички, бабочки,) низкие звуки(медведи, слоны) Формирование слуховых представлений о свойстве звука: высоко-</a:t>
            </a:r>
            <a:r>
              <a:rPr lang="ru-RU" dirty="0" err="1"/>
              <a:t>низко,быстро</a:t>
            </a:r>
            <a:r>
              <a:rPr lang="ru-RU" dirty="0"/>
              <a:t>-</a:t>
            </a:r>
            <a:r>
              <a:rPr lang="ru-RU" dirty="0" err="1"/>
              <a:t>медленно,громко</a:t>
            </a:r>
            <a:r>
              <a:rPr lang="ru-RU" dirty="0"/>
              <a:t>-тихо. Закрепление этих понятий в речи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9374" y="4200940"/>
            <a:ext cx="3171687" cy="2378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602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257300" y="278296"/>
            <a:ext cx="7091570" cy="2981739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Игра на детских музыкальных инструментах – еще одна сфера музыкальной деятельности дошкольников. Она содействует воспитанию у детей целого ряда положительных качеств: упорства, настойчивости, усидчивости, активного внимания, выдержки, воли.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26" y="3379305"/>
            <a:ext cx="3445567" cy="295247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9565" y="3155672"/>
            <a:ext cx="2797037" cy="3549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5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257300" y="808382"/>
            <a:ext cx="6654248" cy="5368581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Представление о прекрасном в жизни и искусстве формируется в детстве. для гармонического развития необходимо приобщение к трем базовым видам искусства: музыке, живописи, литературе. 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Самый эмоциональный вид искусства – музыка. Именно она обогащает восприятие произведений живописи, литературы, способствует пониманию их содержания, развивает эстетическое чувство. Образы искусства, вызывая резонанс в душе ребенка, формируют представление о добре, красоте, духовных ценностях.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Значение музыки </a:t>
            </a:r>
            <a:b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как вида искусства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7771" y="1709530"/>
            <a:ext cx="7886700" cy="4467432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Музыка способна выражать переживания людей в разные моменты жизни. 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Музыка  способна объединять людей, это средство общения.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Музыка, по мнению Д. Шостаковича – «прекрасный своеобразный язык», который сочетает в себе мелодию, гармонию, ритм.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Музыка способна воздействовать на человека с самых первых дней его жизни.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260350"/>
            <a:ext cx="8229600" cy="796925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Принципы работы</a:t>
            </a:r>
          </a:p>
        </p:txBody>
      </p:sp>
      <p:sp>
        <p:nvSpPr>
          <p:cNvPr id="2539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981075"/>
            <a:ext cx="8229600" cy="5000625"/>
          </a:xfrm>
        </p:spPr>
        <p:txBody>
          <a:bodyPr>
            <a:normAutofit fontScale="92500"/>
          </a:bodyPr>
          <a:lstStyle/>
          <a:p>
            <a:pPr eaLnBrk="1" hangingPunct="1">
              <a:lnSpc>
                <a:spcPct val="90000"/>
              </a:lnSpc>
            </a:pP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Гуманизации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eaLnBrk="1" hangingPunct="1">
              <a:lnSpc>
                <a:spcPct val="90000"/>
              </a:lnSpc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Учета возрастных и индивидуальных особенностей ребенка;</a:t>
            </a:r>
          </a:p>
          <a:p>
            <a:pPr eaLnBrk="1" hangingPunct="1">
              <a:lnSpc>
                <a:spcPct val="90000"/>
              </a:lnSpc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Учета развития субъектных качеств и свойств ребенка в ходе восприятия музыки</a:t>
            </a:r>
          </a:p>
          <a:p>
            <a:pPr eaLnBrk="1" hangingPunct="1">
              <a:lnSpc>
                <a:spcPct val="90000"/>
              </a:lnSpc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Педагогической поддержки;</a:t>
            </a:r>
          </a:p>
          <a:p>
            <a:pPr eaLnBrk="1" hangingPunct="1">
              <a:lnSpc>
                <a:spcPct val="90000"/>
              </a:lnSpc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Сотрудничества и сотворчества;</a:t>
            </a:r>
          </a:p>
          <a:p>
            <a:pPr eaLnBrk="1" hangingPunct="1">
              <a:lnSpc>
                <a:spcPct val="90000"/>
              </a:lnSpc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Целенаправленности процесса восприятия музыки детьми, систематичности и последовательности;</a:t>
            </a:r>
          </a:p>
          <a:p>
            <a:pPr eaLnBrk="1" hangingPunct="1">
              <a:lnSpc>
                <a:spcPct val="90000"/>
              </a:lnSpc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Художественности музыкальных произведений;</a:t>
            </a:r>
          </a:p>
          <a:p>
            <a:pPr eaLnBrk="1" hangingPunct="1">
              <a:lnSpc>
                <a:spcPct val="90000"/>
              </a:lnSpc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Продуктивности процесса детского восприятия</a:t>
            </a:r>
          </a:p>
          <a:p>
            <a:pPr eaLnBrk="1" hangingPunct="1">
              <a:lnSpc>
                <a:spcPct val="90000"/>
              </a:lnSpc>
              <a:buNone/>
            </a:pP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lnSpc>
                <a:spcPct val="90000"/>
              </a:lnSpc>
            </a:pPr>
            <a:endParaRPr lang="ru-RU" sz="2200" b="1" i="1" dirty="0" smtClean="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39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39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39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539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53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53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53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53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53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53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3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3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3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539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39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539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539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539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539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539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539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539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39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539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539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539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539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5395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395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257726"/>
          </a:xfrm>
        </p:spPr>
        <p:txBody>
          <a:bodyPr>
            <a:normAutofit fontScale="90000"/>
          </a:bodyPr>
          <a:lstStyle/>
          <a:p>
            <a:pPr algn="ctr"/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7771" y="967409"/>
            <a:ext cx="7886700" cy="5209554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Музыка является одним из богатейших и действенных средств воспитания, она обладает большой силой эмоционального воздействия, воспитывает чувства человека, формирует вкусы. 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Гармоничность музыкально-эстетического воспитания важна для детей всех возрастов. Но никто так не нуждается в ней, как дети дошкольного возраста. Музыкальные впечатления, полученные ими, остаются в памяти надолго, иногда на всю жизнь.</a:t>
            </a: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9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Работа с родителями</a:t>
            </a:r>
          </a:p>
        </p:txBody>
      </p:sp>
      <p:sp>
        <p:nvSpPr>
          <p:cNvPr id="2549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7771" y="1825625"/>
            <a:ext cx="6563203" cy="2322305"/>
          </a:xfrm>
        </p:spPr>
        <p:txBody>
          <a:bodyPr>
            <a:normAutofit/>
          </a:bodyPr>
          <a:lstStyle/>
          <a:p>
            <a:pPr eaLnBrk="1" hangingPunct="1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Наглядная информация</a:t>
            </a:r>
          </a:p>
          <a:p>
            <a:pPr eaLnBrk="1" hangingPunct="1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Родительские собрания</a:t>
            </a:r>
          </a:p>
          <a:p>
            <a:pPr eaLnBrk="1" hangingPunct="1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Показ практической работы с детьми</a:t>
            </a:r>
          </a:p>
          <a:p>
            <a:pPr eaLnBrk="1" hangingPunct="1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Совместные занятия, развлечения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49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49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54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80"/>
                                        <p:tgtEl>
                                          <p:spTgt spid="254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80"/>
                                        <p:tgtEl>
                                          <p:spTgt spid="254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80"/>
                                        <p:tgtEl>
                                          <p:spTgt spid="254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80"/>
                                        <p:tgtEl>
                                          <p:spTgt spid="2549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80"/>
                                        <p:tgtEl>
                                          <p:spTgt spid="2549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80"/>
                                        <p:tgtEl>
                                          <p:spTgt spid="2549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80"/>
                                        <p:tgtEl>
                                          <p:spTgt spid="254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80"/>
                                        <p:tgtEl>
                                          <p:spTgt spid="254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80"/>
                                        <p:tgtEl>
                                          <p:spTgt spid="2549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80"/>
                                        <p:tgtEl>
                                          <p:spTgt spid="2549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80"/>
                                        <p:tgtEl>
                                          <p:spTgt spid="2549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80"/>
                                        <p:tgtEl>
                                          <p:spTgt spid="2549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497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Вывод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7771" y="1709530"/>
            <a:ext cx="6642716" cy="4467432"/>
          </a:xfrm>
        </p:spPr>
        <p:txBody>
          <a:bodyPr>
            <a:noAutofit/>
          </a:bodyPr>
          <a:lstStyle/>
          <a:p>
            <a:pPr fontAlgn="base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дальнейшей работе я планирую продолжать знакомство детей с народной, классической музыкой,  в зависимости от возраста детей. </a:t>
            </a:r>
          </a:p>
          <a:p>
            <a:pPr fontAlgn="base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мои планы входит создание фонотеки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разных по характеру и жанру произведений, которой могли бы пользоваться как воспитатели на своих занятиях, так и родители, для слушания дома, т.к. уверена, что музыка - источник художественно-эстетического воспитания дошкольников.</a:t>
            </a:r>
          </a:p>
          <a:p>
            <a:pPr fontAlgn="base"/>
            <a:endParaRPr lang="ru-RU" sz="2000" b="1" i="1" dirty="0" smtClean="0">
              <a:solidFill>
                <a:srgbClr val="0A0A0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Значение музыкального искусства</a:t>
            </a:r>
            <a:endParaRPr lang="ru-RU" i="1" dirty="0">
              <a:solidFill>
                <a:srgbClr val="FF0000"/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Музыкальное искусство имеет огромное значение в умственном, нравственном, эстетическом и физическом воспитании.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Мы начинаем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работать с детьми в возрасте от полутора до семи лет и провожаем их в школу. На этом этапе пути продолжительностью в шесть лет ребята систематически, последовательно занимаются всеми видами музыкальной деятельности. Учатся петь, танцевать, слушать музыку, играть на музыкальных инструментах.</a:t>
            </a:r>
          </a:p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i="1" dirty="0" smtClean="0">
                <a:solidFill>
                  <a:schemeClr val="accent6"/>
                </a:solidFill>
              </a:rPr>
              <a:t>Задачи музыкального воспитания</a:t>
            </a:r>
            <a:endParaRPr lang="ru-RU" sz="3200" i="1" dirty="0">
              <a:solidFill>
                <a:schemeClr val="accent6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Основными задачами музыкального воспитания можно считать: 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</a:b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• Развитие музыкальных и творческих способностей (с учетом возможностей каждого) посредством различных видов музыкальной деятельности; </a:t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</a:br>
            <a:r>
              <a:rPr lang="ru-RU" dirty="0">
                <a:solidFill>
                  <a:schemeClr val="accent1">
                    <a:lumMod val="50000"/>
                  </a:schemeClr>
                </a:solidFill>
                <a:latin typeface="Times New Roman"/>
                <a:ea typeface="Times New Roman"/>
              </a:rPr>
              <a:t>• Формирование начала музыкальной культуры, помощь в формировании общей духовной культуры;</a:t>
            </a:r>
            <a:endParaRPr lang="ru-RU" sz="2400" dirty="0">
              <a:solidFill>
                <a:schemeClr val="accent1">
                  <a:lumMod val="50000"/>
                </a:schemeClr>
              </a:solidFill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1594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257300" y="887896"/>
            <a:ext cx="6932543" cy="5289067"/>
          </a:xfrm>
        </p:spPr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Развитие музыкальности у каждого ребенка свое, поэтому не нужно огорчаться, если у малыша не сразу получается петь и танцевать, для этого требуется время.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/>
              <a:ea typeface="Times New Roman"/>
            </a:endParaRP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Успех эстетического развития и воспитания детей обязательно предполагает формирование эстетического отношения ко всему окружающему и умений ценить прекрасное в жизни.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839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1257300" y="1007164"/>
            <a:ext cx="6601239" cy="5169799"/>
          </a:xfrm>
        </p:spPr>
        <p:txBody>
          <a:bodyPr/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Занятия музыкой влияют на интеллектуальное развитие и эмоциональное самочувствие ребенка. Ускоряется рост клеток, отвечающих за интеллект человека. Под действием музыки активизируются энергетические процессы организма, направленные на физическое оздоровление. Поэтому на музыкальных занятиях я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тщательно 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отбираю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музыкальный материал.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6528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i="1" dirty="0" smtClean="0">
                <a:solidFill>
                  <a:schemeClr val="accent6"/>
                </a:solidFill>
              </a:rPr>
              <a:t>Музыкальное развитие-музыкальная деятельность</a:t>
            </a:r>
            <a:endParaRPr lang="ru-RU" sz="3600" i="1" dirty="0">
              <a:solidFill>
                <a:schemeClr val="accent6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7771" y="1616765"/>
            <a:ext cx="6708977" cy="4560198"/>
          </a:xfrm>
        </p:spPr>
        <p:txBody>
          <a:bodyPr>
            <a:normAutofit fontScale="77500" lnSpcReduction="20000"/>
          </a:bodyPr>
          <a:lstStyle/>
          <a:p>
            <a:r>
              <a:rPr lang="ru-RU" dirty="0">
                <a:latin typeface="Times New Roman"/>
                <a:ea typeface="Times New Roman"/>
              </a:rPr>
              <a:t>Музыкальное развитие – это результат формирования ребенка в процессе активной музыкальной деятельности. Музыкальное воспитание и развитие требуют правильной организации и целенаправленного обучения. Обучение музыке – воспитательный процесс, в котором я</a:t>
            </a:r>
            <a:r>
              <a:rPr lang="ru-RU" dirty="0" smtClean="0">
                <a:latin typeface="Times New Roman"/>
                <a:ea typeface="Times New Roman"/>
              </a:rPr>
              <a:t> помогаю накопить </a:t>
            </a:r>
            <a:r>
              <a:rPr lang="ru-RU" dirty="0">
                <a:latin typeface="Times New Roman"/>
                <a:ea typeface="Times New Roman"/>
              </a:rPr>
              <a:t>музыкальный опыт, приобрести элементарные сведения. Если ребенок по своей инициативе охотно поет, танцует, музицирует и делает это выразительно и правильно, то можно говорить о достаточно высоком уровне музыкального развития. Успех музыкального развития зависит от всего педагогического коллектива дошкольного учреждения и от родителей, так как вне музыкальных занятий имеется иные возможности обогащения детей музыкальными впечатлениями, разнообразные формы осуществления в музыкальной деятельности в повседневной жизни детского сада.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0858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>
                <a:solidFill>
                  <a:schemeClr val="accent6"/>
                </a:solidFill>
                <a:latin typeface="Times New Roman"/>
                <a:ea typeface="Times New Roman"/>
              </a:rPr>
              <a:t>Музыка – средство воспитания</a:t>
            </a:r>
            <a:endParaRPr lang="ru-RU" i="1" dirty="0">
              <a:solidFill>
                <a:schemeClr val="accent6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7771" y="1484243"/>
            <a:ext cx="7040281" cy="4692720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когда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/>
                <a:ea typeface="Times New Roman"/>
              </a:rPr>
              <a:t>оно осознанно воспринимается ребенком. Человек, которому в детстве распахнули окно в мир прекрасного, умеет полнее и радостнее воспринимать жизнь, видеть мир многостороннее. И мы, взрослые, помогаем детям увидеть красоту в природе, в труде, учим волноваться и радоваться. Каждому родителю нужно помнить, что детей невосприимчивых к музыке нет. Обучая музыке, мы воздействуем на общее развитие и духовный мир ребенка.</a:t>
            </a:r>
            <a:endParaRPr lang="ru-RU" sz="2400" dirty="0">
              <a:solidFill>
                <a:schemeClr val="accent1">
                  <a:lumMod val="75000"/>
                </a:schemeClr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013459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Признаки музыкальности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97771" y="1749287"/>
            <a:ext cx="7886700" cy="4467432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Способность чувствовать характер, настроение музыкального произведения, сопереживать, понимать музыкальный образ.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Способность вслушиваться, сравнивать, оценивать  наиболее яркие и понятные музыкальные явления.</a:t>
            </a: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Способность проявлять творческое отношение к музыке, способность слушать и представлять художественный образ, передавая его в пении, игре, танце.</a:t>
            </a:r>
          </a:p>
          <a:p>
            <a:endParaRPr lang="ru-RU" sz="2000" b="1" dirty="0" smtClean="0">
              <a:solidFill>
                <a:srgbClr val="002060"/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1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611205"/>
      </a:hlink>
      <a:folHlink>
        <a:srgbClr val="C3260C"/>
      </a:folHlink>
    </a:clrScheme>
    <a:fontScheme name="Century Gothic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Молочное стекло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511</TotalTime>
  <Words>1098</Words>
  <Application>Microsoft Office PowerPoint</Application>
  <PresentationFormat>Экран (4:3)</PresentationFormat>
  <Paragraphs>60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         Музыкальная деятельность  как средство художественно - эстетического воспитания дошкольников. </vt:lpstr>
      <vt:lpstr>Презентация PowerPoint</vt:lpstr>
      <vt:lpstr>Значение музыкального искусства</vt:lpstr>
      <vt:lpstr>Задачи музыкального воспитания</vt:lpstr>
      <vt:lpstr>Презентация PowerPoint</vt:lpstr>
      <vt:lpstr>Презентация PowerPoint</vt:lpstr>
      <vt:lpstr>Музыкальное развитие-музыкальная деятельность</vt:lpstr>
      <vt:lpstr>Музыка – средство воспитания</vt:lpstr>
      <vt:lpstr>Признаки музыкальности</vt:lpstr>
      <vt:lpstr>Презентация PowerPoint</vt:lpstr>
      <vt:lpstr>Виды музыкальной деятельности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Значение музыки  как вида искусства</vt:lpstr>
      <vt:lpstr>Принципы работы</vt:lpstr>
      <vt:lpstr>Работа с родителями</vt:lpstr>
      <vt:lpstr>Вывод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Артём Кулаков</dc:creator>
  <cp:lastModifiedBy>SonY</cp:lastModifiedBy>
  <cp:revision>83</cp:revision>
  <dcterms:created xsi:type="dcterms:W3CDTF">2014-07-11T18:51:40Z</dcterms:created>
  <dcterms:modified xsi:type="dcterms:W3CDTF">2022-03-23T09:22:50Z</dcterms:modified>
</cp:coreProperties>
</file>